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57" r:id="rId23"/>
    <p:sldId id="258" r:id="rId24"/>
    <p:sldId id="259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295" r:id="rId44"/>
    <p:sldId id="351" r:id="rId45"/>
    <p:sldId id="352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353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354" r:id="rId74"/>
    <p:sldId id="355" r:id="rId75"/>
    <p:sldId id="356" r:id="rId76"/>
    <p:sldId id="357" r:id="rId77"/>
    <p:sldId id="358" r:id="rId78"/>
    <p:sldId id="361" r:id="rId79"/>
    <p:sldId id="362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59" r:id="rId90"/>
    <p:sldId id="360" r:id="rId9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76" autoAdjust="0"/>
    <p:restoredTop sz="94660"/>
  </p:normalViewPr>
  <p:slideViewPr>
    <p:cSldViewPr>
      <p:cViewPr>
        <p:scale>
          <a:sx n="70" d="100"/>
          <a:sy n="70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&#237;gia%20Silva\Meus%20documentos\FERNANDA\Marcenaria%20Andradas\Estatistica%20por%20idade%2020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&#237;gia%20Silva\Meus%20documentos\FERNANDA\Marcenaria%20Andradas\Estatistica%20por%20idade%2020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&#237;gia%20Silva\Meus%20documentos\FERNANDA\Marcenaria%20Andradas\Estatistica%20por%20idade%2020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&#237;gia%20Silva\Meus%20documentos\FERNANDA\Marcenaria%20Andradas\Estatistica%20por%20idade%2020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7"/>
  <c:chart>
    <c:view3D>
      <c:rAngAx val="1"/>
    </c:view3D>
    <c:plotArea>
      <c:layout>
        <c:manualLayout>
          <c:layoutTarget val="inner"/>
          <c:xMode val="edge"/>
          <c:yMode val="edge"/>
          <c:x val="5.4629216127937134E-2"/>
          <c:y val="4.3760377476326981E-2"/>
          <c:w val="0.92638494048882647"/>
          <c:h val="0.69556452394437784"/>
        </c:manualLayout>
      </c:layout>
      <c:bar3DChart>
        <c:barDir val="col"/>
        <c:grouping val="clustered"/>
        <c:ser>
          <c:idx val="0"/>
          <c:order val="0"/>
          <c:cat>
            <c:strRef>
              <c:f>Plan1!$A$4:$A$16</c:f>
              <c:strCache>
                <c:ptCount val="13"/>
                <c:pt idx="0">
                  <c:v>Até 19 a</c:v>
                </c:pt>
                <c:pt idx="1">
                  <c:v>20 a 24 a</c:v>
                </c:pt>
                <c:pt idx="2">
                  <c:v>25 a 29 a</c:v>
                </c:pt>
                <c:pt idx="3">
                  <c:v>30 a 34 a</c:v>
                </c:pt>
                <c:pt idx="4">
                  <c:v>35 a 39 a</c:v>
                </c:pt>
                <c:pt idx="5">
                  <c:v>40 a 44 a</c:v>
                </c:pt>
                <c:pt idx="6">
                  <c:v>45 a 49 a</c:v>
                </c:pt>
                <c:pt idx="7">
                  <c:v>50 a 54 a</c:v>
                </c:pt>
                <c:pt idx="8">
                  <c:v>55 a 59 a</c:v>
                </c:pt>
                <c:pt idx="9">
                  <c:v>60 a 64 a</c:v>
                </c:pt>
                <c:pt idx="10">
                  <c:v>65 a 69 a</c:v>
                </c:pt>
                <c:pt idx="11">
                  <c:v>70 a e +</c:v>
                </c:pt>
                <c:pt idx="12">
                  <c:v>Ignorada</c:v>
                </c:pt>
              </c:strCache>
            </c:strRef>
          </c:cat>
          <c:val>
            <c:numRef>
              <c:f>Plan1!$B$4:$B$16</c:f>
              <c:numCache>
                <c:formatCode>General</c:formatCode>
                <c:ptCount val="13"/>
                <c:pt idx="0">
                  <c:v>17027</c:v>
                </c:pt>
                <c:pt idx="1">
                  <c:v>86841</c:v>
                </c:pt>
                <c:pt idx="2">
                  <c:v>88477</c:v>
                </c:pt>
                <c:pt idx="3">
                  <c:v>72952</c:v>
                </c:pt>
                <c:pt idx="4">
                  <c:v>63086</c:v>
                </c:pt>
                <c:pt idx="5">
                  <c:v>52012</c:v>
                </c:pt>
                <c:pt idx="6">
                  <c:v>38404</c:v>
                </c:pt>
                <c:pt idx="7">
                  <c:v>23690</c:v>
                </c:pt>
                <c:pt idx="8">
                  <c:v>11220</c:v>
                </c:pt>
                <c:pt idx="9">
                  <c:v>3860</c:v>
                </c:pt>
                <c:pt idx="10">
                  <c:v>964</c:v>
                </c:pt>
                <c:pt idx="11">
                  <c:v>344</c:v>
                </c:pt>
                <c:pt idx="12">
                  <c:v>79</c:v>
                </c:pt>
              </c:numCache>
            </c:numRef>
          </c:val>
        </c:ser>
        <c:shape val="cylinder"/>
        <c:axId val="54336896"/>
        <c:axId val="55063680"/>
        <c:axId val="0"/>
      </c:bar3DChart>
      <c:catAx>
        <c:axId val="54336896"/>
        <c:scaling>
          <c:orientation val="minMax"/>
        </c:scaling>
        <c:axPos val="b"/>
        <c:tickLblPos val="nextTo"/>
        <c:crossAx val="55063680"/>
        <c:crosses val="autoZero"/>
        <c:auto val="1"/>
        <c:lblAlgn val="ctr"/>
        <c:lblOffset val="100"/>
      </c:catAx>
      <c:valAx>
        <c:axId val="550636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4336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840706934941467"/>
                  <c:y val="3.057718769182169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091123604711701"/>
                  <c:y val="-0.26501260042629599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3397464562200725"/>
                  <c:y val="0.1082280721034375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CatName val="1"/>
            <c:showPercent val="1"/>
          </c:dLbls>
          <c:cat>
            <c:strRef>
              <c:f>Plan1!$A$20:$A$22</c:f>
              <c:strCache>
                <c:ptCount val="3"/>
                <c:pt idx="0">
                  <c:v>Protetor Facial</c:v>
                </c:pt>
                <c:pt idx="1">
                  <c:v>Protetor Auricular</c:v>
                </c:pt>
                <c:pt idx="2">
                  <c:v>Luvas</c:v>
                </c:pt>
              </c:strCache>
            </c:strRef>
          </c:cat>
          <c:val>
            <c:numRef>
              <c:f>Plan1!$B$20:$B$22</c:f>
              <c:numCache>
                <c:formatCode>0%</c:formatCode>
                <c:ptCount val="3"/>
                <c:pt idx="0">
                  <c:v>0.44</c:v>
                </c:pt>
                <c:pt idx="1">
                  <c:v>0.34</c:v>
                </c:pt>
                <c:pt idx="2">
                  <c:v>0.22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CatName val="1"/>
            <c:showPercent val="1"/>
          </c:dLbls>
          <c:cat>
            <c:strRef>
              <c:f>Plan1!$A$37:$A$39</c:f>
              <c:strCache>
                <c:ptCount val="3"/>
                <c:pt idx="0">
                  <c:v>Serra Circular</c:v>
                </c:pt>
                <c:pt idx="1">
                  <c:v>Tupia</c:v>
                </c:pt>
                <c:pt idx="2">
                  <c:v>Plaina</c:v>
                </c:pt>
              </c:strCache>
            </c:strRef>
          </c:cat>
          <c:val>
            <c:numRef>
              <c:f>Plan1!$B$37:$B$39</c:f>
              <c:numCache>
                <c:formatCode>0%</c:formatCode>
                <c:ptCount val="3"/>
                <c:pt idx="0">
                  <c:v>0.5</c:v>
                </c:pt>
                <c:pt idx="1">
                  <c:v>0.34</c:v>
                </c:pt>
                <c:pt idx="2">
                  <c:v>0.16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4860419505706327"/>
                  <c:y val="-0.367576038786409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8683819321435155"/>
                  <c:y val="1.5686164720374558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CatName val="1"/>
            <c:showPercent val="1"/>
          </c:dLbls>
          <c:cat>
            <c:strRef>
              <c:f>Plan1!$A$53:$A$55</c:f>
              <c:strCache>
                <c:ptCount val="3"/>
                <c:pt idx="0">
                  <c:v>Mãos</c:v>
                </c:pt>
                <c:pt idx="1">
                  <c:v>Costas </c:v>
                </c:pt>
                <c:pt idx="2">
                  <c:v>Rosto </c:v>
                </c:pt>
              </c:strCache>
            </c:strRef>
          </c:cat>
          <c:val>
            <c:numRef>
              <c:f>Plan1!$B$53:$B$55</c:f>
              <c:numCache>
                <c:formatCode>0.00%</c:formatCode>
                <c:ptCount val="3"/>
                <c:pt idx="0" formatCode="0%">
                  <c:v>0.83</c:v>
                </c:pt>
                <c:pt idx="1">
                  <c:v>8.5000000000000006E-2</c:v>
                </c:pt>
                <c:pt idx="2">
                  <c:v>8.5000000000000006E-2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9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147876998754683"/>
                  <c:y val="-0.24698839753152585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2962872234198419"/>
                  <c:y val="1.592089844140573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1935634681407239"/>
                  <c:y val="0.1194512324373182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CatName val="1"/>
            <c:showPercent val="1"/>
          </c:dLbls>
          <c:cat>
            <c:strRef>
              <c:f>Plan1!$A$74:$A$76</c:f>
              <c:strCache>
                <c:ptCount val="3"/>
                <c:pt idx="0">
                  <c:v>Descuido do operador</c:v>
                </c:pt>
                <c:pt idx="1">
                  <c:v>Fadiga </c:v>
                </c:pt>
                <c:pt idx="2">
                  <c:v>Peso</c:v>
                </c:pt>
              </c:strCache>
            </c:strRef>
          </c:cat>
          <c:val>
            <c:numRef>
              <c:f>Plan1!$B$74:$B$76</c:f>
              <c:numCache>
                <c:formatCode>0%</c:formatCode>
                <c:ptCount val="3"/>
                <c:pt idx="0">
                  <c:v>0.68</c:v>
                </c:pt>
                <c:pt idx="1">
                  <c:v>0.16</c:v>
                </c:pt>
                <c:pt idx="2">
                  <c:v>0.16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CDE8-02EA-42E0-94E5-2A0C4CD87D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26C099-790C-45CD-A701-1C1BF6C55410}" type="datetimeFigureOut">
              <a:rPr lang="pt-BR" smtClean="0"/>
              <a:pPr/>
              <a:t>17/11/2009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9AB49F-3930-47E4-BC48-07DBF4CEB7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214290"/>
            <a:ext cx="8001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1"/>
                </a:solidFill>
                <a:latin typeface="Arial Rounded MT Bold" pitchFamily="34" charset="0"/>
              </a:rPr>
              <a:t>PREVENÇÃO DE ACIDENTES DO TRABALHO</a:t>
            </a:r>
          </a:p>
          <a:p>
            <a:pPr algn="ctr"/>
            <a:endParaRPr lang="pt-BR" sz="40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algn="ctr"/>
            <a:r>
              <a:rPr lang="pt-BR" sz="3200" dirty="0" smtClean="0">
                <a:solidFill>
                  <a:schemeClr val="accent1"/>
                </a:solidFill>
                <a:latin typeface="Arial Rounded MT Bold" pitchFamily="34" charset="0"/>
              </a:rPr>
              <a:t>Na Indústria Moveleira</a:t>
            </a:r>
            <a:endParaRPr lang="pt-BR" sz="32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550070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Fernanda Lemos</a:t>
            </a:r>
          </a:p>
          <a:p>
            <a:pPr algn="ctr"/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Engenheira de Segurança do Trabalho</a:t>
            </a:r>
            <a:endParaRPr lang="pt-BR" sz="20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" name="Picture 2" descr="http://www.guiadomarceneiro.com/ferramentas/popup_ferramentas/imagens_ferramentas/ag00143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845022"/>
            <a:ext cx="3714776" cy="1279884"/>
          </a:xfrm>
          <a:prstGeom prst="rect">
            <a:avLst/>
          </a:prstGeom>
          <a:noFill/>
        </p:spPr>
      </p:pic>
      <p:pic>
        <p:nvPicPr>
          <p:cNvPr id="7" name="Picture 4" descr="http://www.guiadomarceneiro.com/ferramentas/popup_ferramentas/imagens_ferramentas/ag00266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2231" y="1500174"/>
            <a:ext cx="701769" cy="363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1375849405072417892S425x425Q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0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0" name="Picture 4" descr="1375853716072417892S425x425Q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0" y="2819400"/>
            <a:ext cx="5397500" cy="403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1375857105072417892S425x425Q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038600" cy="539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44" name="Picture 4" descr="1375859922072417892S425x425Q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96975"/>
            <a:ext cx="4038600" cy="539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seguran%C3%A7a-no-trabal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7848600" cy="5808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obrasvy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945" y="-24"/>
            <a:ext cx="5108947" cy="68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SeguranÃ§a_no_trabalho_mau_exemplo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8" y="114300"/>
            <a:ext cx="6769100" cy="6662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SeguranÃ§a_mau_exemplo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5915025" cy="6453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eguranÃ§a_no_trabalho_mau_exemplo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7" y="-8142"/>
            <a:ext cx="5524517" cy="68661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seguranca_no_trabalh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31495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stulchikb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92150"/>
            <a:ext cx="7921625" cy="5942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6985000" cy="5238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42988" y="1916113"/>
            <a:ext cx="70675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O QUE É SEGURANÇA </a:t>
            </a:r>
          </a:p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DO TRABALHO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337300" cy="5956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eguranca_trabalh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905750" cy="5091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guiadomarceneiro.com/ferramentas/popup_ferramentas/imagens_ferramentas/ag00266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9883" y="214290"/>
            <a:ext cx="232552" cy="12038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28728" y="42860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Estatísticas de Acidentes de Trabalho</a:t>
            </a:r>
            <a:endParaRPr lang="pt-BR" sz="2800" dirty="0">
              <a:solidFill>
                <a:schemeClr val="accent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2876" y="1571612"/>
            <a:ext cx="8929718" cy="5214974"/>
            <a:chOff x="142876" y="1571612"/>
            <a:chExt cx="8929718" cy="5214974"/>
          </a:xfrm>
        </p:grpSpPr>
        <p:grpSp>
          <p:nvGrpSpPr>
            <p:cNvPr id="15" name="Grupo 14"/>
            <p:cNvGrpSpPr/>
            <p:nvPr/>
          </p:nvGrpSpPr>
          <p:grpSpPr>
            <a:xfrm>
              <a:off x="142876" y="1571612"/>
              <a:ext cx="8929718" cy="5214974"/>
              <a:chOff x="142876" y="1571612"/>
              <a:chExt cx="8929718" cy="5214974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142876" y="6201811"/>
                <a:ext cx="8929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dirty="0" smtClean="0"/>
                  <a:t>Fonte: Revista Proteção </a:t>
                </a:r>
              </a:p>
              <a:p>
                <a:pPr algn="r"/>
                <a:r>
                  <a:rPr lang="pt-BR" sz="1600" dirty="0" smtClean="0"/>
                  <a:t>http://www.protecao.com.br/novo/template/page.asp?menu=566&amp;</a:t>
                </a:r>
                <a:r>
                  <a:rPr lang="pt-BR" sz="1600" dirty="0" err="1" smtClean="0"/>
                  <a:t>CodMenu</a:t>
                </a:r>
                <a:r>
                  <a:rPr lang="pt-BR" sz="1600" dirty="0" smtClean="0"/>
                  <a:t>=566&amp;</a:t>
                </a:r>
                <a:r>
                  <a:rPr lang="pt-BR" sz="1600" dirty="0" err="1" smtClean="0"/>
                  <a:t>Lbt</a:t>
                </a:r>
                <a:r>
                  <a:rPr lang="pt-BR" sz="1600" dirty="0" smtClean="0"/>
                  <a:t>=0</a:t>
                </a:r>
                <a:endParaRPr lang="pt-BR" sz="1600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l="9883" t="36132" r="62664" b="15039"/>
              <a:stretch>
                <a:fillRect/>
              </a:stretch>
            </p:blipFill>
            <p:spPr bwMode="auto">
              <a:xfrm>
                <a:off x="2085525" y="1571612"/>
                <a:ext cx="4714908" cy="471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Seta para baixo 9"/>
              <p:cNvSpPr/>
              <p:nvPr/>
            </p:nvSpPr>
            <p:spPr>
              <a:xfrm>
                <a:off x="4728731" y="1785926"/>
                <a:ext cx="142876" cy="714380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Seta para baixo 10"/>
              <p:cNvSpPr/>
              <p:nvPr/>
            </p:nvSpPr>
            <p:spPr>
              <a:xfrm>
                <a:off x="5514549" y="1785926"/>
                <a:ext cx="142876" cy="714380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Seta para a esquerda 12"/>
              <p:cNvSpPr/>
              <p:nvPr/>
            </p:nvSpPr>
            <p:spPr>
              <a:xfrm>
                <a:off x="6786578" y="3399127"/>
                <a:ext cx="1000132" cy="214314"/>
              </a:xfrm>
              <a:prstGeom prst="left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Seta para a esquerda 13"/>
              <p:cNvSpPr/>
              <p:nvPr/>
            </p:nvSpPr>
            <p:spPr>
              <a:xfrm flipH="1">
                <a:off x="942517" y="3412982"/>
                <a:ext cx="1210120" cy="186604"/>
              </a:xfrm>
              <a:prstGeom prst="leftArrow">
                <a:avLst/>
              </a:prstGeom>
              <a:solidFill>
                <a:schemeClr val="accent1"/>
              </a:solidFill>
              <a:ln cmpd="sng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" name="CaixaDeTexto 15"/>
            <p:cNvSpPr txBox="1"/>
            <p:nvPr/>
          </p:nvSpPr>
          <p:spPr>
            <a:xfrm>
              <a:off x="357158" y="1714488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/>
                <a:t>2004</a:t>
              </a:r>
              <a:endParaRPr lang="pt-BR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071538" y="2000240"/>
          <a:ext cx="735811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357290" y="1483328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Grupos por idade - 2004</a:t>
            </a:r>
            <a:endParaRPr lang="pt-BR" sz="2800" b="1" dirty="0"/>
          </a:p>
        </p:txBody>
      </p:sp>
      <p:pic>
        <p:nvPicPr>
          <p:cNvPr id="4" name="Picture 4" descr="http://www.guiadomarceneiro.com/ferramentas/popup_ferramentas/imagens_ferramentas/ag00266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9883" y="214290"/>
            <a:ext cx="232552" cy="12038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428728" y="42860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Estatísticas de Acidentes de Trabalho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uiadomarceneiro.com/ferramentas/popup_ferramentas/imagens_ferramentas/ag00266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9883" y="214290"/>
            <a:ext cx="232552" cy="120380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428728" y="42860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Comportamento</a:t>
            </a:r>
            <a:endParaRPr lang="pt-BR" sz="2800" dirty="0">
              <a:solidFill>
                <a:schemeClr val="accent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14414" y="2214554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Causas dos Acidentes do Trabalho: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Ato Inseguro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Condição Insegura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Fator Pessoal de Insegurança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2142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Atos Inseguros</a:t>
            </a:r>
            <a:endParaRPr lang="pt-BR" sz="2800" dirty="0"/>
          </a:p>
        </p:txBody>
      </p:sp>
      <p:pic>
        <p:nvPicPr>
          <p:cNvPr id="37890" name="Picture 2" descr="http://pedroheinrich.files.wordpress.com/2009/04/trocadepne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752613" cy="507209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28728" y="21429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Ato Inseguro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ugbr.net/wp-content/uploads/2007/06/ato_inse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8569"/>
            <a:ext cx="6357982" cy="648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TO_INSEGURO03.jpg image by xandermaxi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952"/>
            <a:ext cx="4857784" cy="6487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_d6yUBW0hmhU/SeofX5qNdZI/AAAAAAAAADU/yfXJWl2agNM/s400/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590308" cy="607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TO_INSEGURO08.jpg image by xandermaxi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18195" cy="637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042988" y="1752617"/>
            <a:ext cx="7067550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É A CIÊNCIA QUE</a:t>
            </a:r>
          </a:p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ESTUDA A RELAÇÃO </a:t>
            </a:r>
          </a:p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ENTRE O TRABALHO E</a:t>
            </a:r>
          </a:p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OS RISCOS A QUE ELES </a:t>
            </a:r>
          </a:p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ESTÃO EXPOSTOS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logisticabr.blog.terra.com.br/files/2008/10/empillhadeir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8080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bp3.blogger.com/_PYyd3GHaWlQ/RcCJ1EXhZ0I/AAAAAAAAAAk/XP4a_m99GL8/s320/slide0008_image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5441"/>
            <a:ext cx="4143404" cy="611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portaldotecnico.net/fotos_inuzitadas/www.portaldotecnico.net_foto_atos_%20inseguros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086" y="142852"/>
            <a:ext cx="4742492" cy="622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40966" name="Picture 6" descr="ot95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084887" cy="549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43014" name="Picture 6" descr="000197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704138" cy="549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44038" name="Picture 6" descr="Legge62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20038" cy="534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3946525" cy="5961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20050" cy="5238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Condição Insegura</a:t>
            </a:r>
            <a:endParaRPr lang="pt-BR" sz="2800" dirty="0"/>
          </a:p>
        </p:txBody>
      </p:sp>
      <p:pic>
        <p:nvPicPr>
          <p:cNvPr id="33794" name="Picture 2" descr="http://www.marimar.com.br/engenharia/pezinh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954866" cy="537859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28728" y="21429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Condição Insegura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49158" name="Picture 6" descr="cobra_jiboiaW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126287" cy="534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sto feliz 3"/>
          <p:cNvSpPr/>
          <p:nvPr/>
        </p:nvSpPr>
        <p:spPr>
          <a:xfrm>
            <a:off x="2071097" y="1988098"/>
            <a:ext cx="1000705" cy="985844"/>
          </a:xfrm>
          <a:prstGeom prst="smileyFace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osto feliz 4"/>
          <p:cNvSpPr/>
          <p:nvPr/>
        </p:nvSpPr>
        <p:spPr>
          <a:xfrm>
            <a:off x="2071670" y="5274246"/>
            <a:ext cx="1000705" cy="985844"/>
          </a:xfrm>
          <a:prstGeom prst="smileyFace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5"/>
          <p:cNvGrpSpPr/>
          <p:nvPr/>
        </p:nvGrpSpPr>
        <p:grpSpPr>
          <a:xfrm>
            <a:off x="6000760" y="5345684"/>
            <a:ext cx="1013928" cy="1214969"/>
            <a:chOff x="4286248" y="785794"/>
            <a:chExt cx="1158111" cy="1320618"/>
          </a:xfrm>
        </p:grpSpPr>
        <p:sp>
          <p:nvSpPr>
            <p:cNvPr id="7" name="Rosto feliz 6"/>
            <p:cNvSpPr/>
            <p:nvPr/>
          </p:nvSpPr>
          <p:spPr>
            <a:xfrm>
              <a:off x="4301351" y="785794"/>
              <a:ext cx="1143008" cy="1071570"/>
            </a:xfrm>
            <a:prstGeom prst="smileyFace">
              <a:avLst/>
            </a:prstGeom>
            <a:solidFill>
              <a:srgbClr val="FF0000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515665" y="1500174"/>
              <a:ext cx="714380" cy="214314"/>
            </a:xfrm>
            <a:prstGeom prst="rect">
              <a:avLst/>
            </a:prstGeom>
            <a:solidFill>
              <a:srgbClr val="FF0000"/>
            </a:solidFill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/>
            <p:cNvSpPr/>
            <p:nvPr/>
          </p:nvSpPr>
          <p:spPr>
            <a:xfrm rot="20437775">
              <a:off x="4286248" y="1534908"/>
              <a:ext cx="928694" cy="571504"/>
            </a:xfrm>
            <a:prstGeom prst="arc">
              <a:avLst>
                <a:gd name="adj1" fmla="val 15014215"/>
                <a:gd name="adj2" fmla="val 21284791"/>
              </a:avLst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9"/>
          <p:cNvGrpSpPr/>
          <p:nvPr/>
        </p:nvGrpSpPr>
        <p:grpSpPr>
          <a:xfrm>
            <a:off x="5929322" y="1988098"/>
            <a:ext cx="1013928" cy="1214969"/>
            <a:chOff x="4286248" y="785794"/>
            <a:chExt cx="1158111" cy="1320618"/>
          </a:xfrm>
        </p:grpSpPr>
        <p:sp>
          <p:nvSpPr>
            <p:cNvPr id="11" name="Rosto feliz 10"/>
            <p:cNvSpPr/>
            <p:nvPr/>
          </p:nvSpPr>
          <p:spPr>
            <a:xfrm>
              <a:off x="4301351" y="785794"/>
              <a:ext cx="1143008" cy="1071570"/>
            </a:xfrm>
            <a:prstGeom prst="smileyFace">
              <a:avLst/>
            </a:prstGeom>
            <a:solidFill>
              <a:srgbClr val="FF0000"/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515665" y="1500174"/>
              <a:ext cx="714380" cy="214314"/>
            </a:xfrm>
            <a:prstGeom prst="rect">
              <a:avLst/>
            </a:prstGeom>
            <a:solidFill>
              <a:srgbClr val="FF0000"/>
            </a:solidFill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/>
            <p:cNvSpPr/>
            <p:nvPr/>
          </p:nvSpPr>
          <p:spPr>
            <a:xfrm rot="20437775">
              <a:off x="4286248" y="1534908"/>
              <a:ext cx="928694" cy="571504"/>
            </a:xfrm>
            <a:prstGeom prst="arc">
              <a:avLst>
                <a:gd name="adj1" fmla="val 15014215"/>
                <a:gd name="adj2" fmla="val 21284791"/>
              </a:avLst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500430" y="155947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Ambiente com Risco Potencial</a:t>
            </a:r>
            <a:endParaRPr lang="pt-BR" b="1" dirty="0"/>
          </a:p>
        </p:txBody>
      </p:sp>
      <p:sp>
        <p:nvSpPr>
          <p:cNvPr id="15" name="Seta para a direita 14"/>
          <p:cNvSpPr/>
          <p:nvPr/>
        </p:nvSpPr>
        <p:spPr>
          <a:xfrm>
            <a:off x="3214678" y="2345288"/>
            <a:ext cx="2571768" cy="285752"/>
          </a:xfrm>
          <a:prstGeom prst="rightArrow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6357950" y="3131106"/>
            <a:ext cx="285752" cy="714380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500694" y="391692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Indivíduo Doente</a:t>
            </a:r>
            <a:endParaRPr lang="pt-BR" b="1" dirty="0"/>
          </a:p>
        </p:txBody>
      </p:sp>
      <p:sp>
        <p:nvSpPr>
          <p:cNvPr id="18" name="Seta para baixo 17"/>
          <p:cNvSpPr/>
          <p:nvPr/>
        </p:nvSpPr>
        <p:spPr>
          <a:xfrm>
            <a:off x="6357950" y="4559866"/>
            <a:ext cx="285752" cy="714380"/>
          </a:xfrm>
          <a:prstGeom prst="downArrow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572132" y="16309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Alteração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643570" y="63458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Tratamento</a:t>
            </a:r>
            <a:endParaRPr lang="pt-BR" b="1" dirty="0"/>
          </a:p>
        </p:txBody>
      </p:sp>
      <p:sp>
        <p:nvSpPr>
          <p:cNvPr id="21" name="Seta para a direita 20"/>
          <p:cNvSpPr/>
          <p:nvPr/>
        </p:nvSpPr>
        <p:spPr>
          <a:xfrm rot="10800000">
            <a:off x="3214678" y="5631436"/>
            <a:ext cx="2571768" cy="285752"/>
          </a:xfrm>
          <a:prstGeom prst="rightArrow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714744" y="60479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Afastamento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643042" y="63458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Recuperação</a:t>
            </a:r>
            <a:endParaRPr lang="pt-BR" b="1" dirty="0"/>
          </a:p>
        </p:txBody>
      </p:sp>
      <p:sp>
        <p:nvSpPr>
          <p:cNvPr id="24" name="Seta para cima 23"/>
          <p:cNvSpPr/>
          <p:nvPr/>
        </p:nvSpPr>
        <p:spPr>
          <a:xfrm>
            <a:off x="2428860" y="4488428"/>
            <a:ext cx="285752" cy="714380"/>
          </a:xfrm>
          <a:prstGeom prst="upArrow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643042" y="384548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Indivíduo Saudável</a:t>
            </a:r>
            <a:endParaRPr lang="pt-BR" b="1" dirty="0"/>
          </a:p>
        </p:txBody>
      </p:sp>
      <p:sp>
        <p:nvSpPr>
          <p:cNvPr id="26" name="Seta para cima 25"/>
          <p:cNvSpPr/>
          <p:nvPr/>
        </p:nvSpPr>
        <p:spPr>
          <a:xfrm>
            <a:off x="2428860" y="3131106"/>
            <a:ext cx="285752" cy="714380"/>
          </a:xfrm>
          <a:prstGeom prst="upArrow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643042" y="155947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Exposição</a:t>
            </a:r>
            <a:endParaRPr lang="pt-BR" b="1" dirty="0"/>
          </a:p>
        </p:txBody>
      </p:sp>
      <p:sp>
        <p:nvSpPr>
          <p:cNvPr id="28" name="Seta circular 27"/>
          <p:cNvSpPr/>
          <p:nvPr/>
        </p:nvSpPr>
        <p:spPr>
          <a:xfrm>
            <a:off x="3857621" y="3345419"/>
            <a:ext cx="1357322" cy="1214446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Seta circular 28"/>
          <p:cNvSpPr/>
          <p:nvPr/>
        </p:nvSpPr>
        <p:spPr>
          <a:xfrm rot="10800000">
            <a:off x="3857621" y="3488295"/>
            <a:ext cx="1357322" cy="1214446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571868" y="3059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CICLO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643306" y="46858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VICIOSO</a:t>
            </a:r>
            <a:endParaRPr lang="pt-BR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_a0YP5ngCL90/SsvaVn37mOI/AAAAAAAAAHk/iISvqrLMKFI/s400/untitledvf.bmpvs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786610" cy="495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3042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Fator Pessoal de Insegurança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_g0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9435"/>
            <a:ext cx="4394200" cy="313848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6247" y="500042"/>
            <a:ext cx="485775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Trabalhadores</a:t>
            </a:r>
            <a:r>
              <a:rPr lang="pt-BR" sz="2600" b="1" i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pt-BR" sz="2600" b="1" i="1" dirty="0">
                <a:solidFill>
                  <a:schemeClr val="bg1"/>
                </a:solidFill>
                <a:latin typeface="Calibri" pitchFamily="34" charset="0"/>
              </a:rPr>
            </a:br>
            <a:endParaRPr lang="pt-BR" sz="1200" b="1" i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2600" b="1" i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pt-BR" sz="2600" dirty="0">
                <a:solidFill>
                  <a:schemeClr val="bg1"/>
                </a:solidFill>
                <a:latin typeface="Calibri" pitchFamily="34" charset="0"/>
              </a:rPr>
              <a:t>Todos os homens e mulheres </a:t>
            </a:r>
            <a:r>
              <a:rPr lang="pt-BR" sz="2600" dirty="0">
                <a:latin typeface="Calibri" pitchFamily="34" charset="0"/>
              </a:rPr>
              <a:t>que exercem atividades para sustento próprio e/ou de seus dependentes, qualquer que seja sua forma de inserção no mercado de trabalho, nos setores formais ou informais da economia</a:t>
            </a:r>
            <a:r>
              <a:rPr lang="pt-BR" sz="3000" dirty="0">
                <a:latin typeface="Calibri" pitchFamily="34" charset="0"/>
              </a:rPr>
              <a:t>. 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pt-BR" sz="3000" dirty="0"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7158" y="3865583"/>
            <a:ext cx="846299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pt-BR" sz="2600" b="1" i="1" dirty="0">
              <a:latin typeface="Calibri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pt-BR" sz="2600" dirty="0">
                <a:latin typeface="Calibri" pitchFamily="34" charset="0"/>
              </a:rPr>
              <a:t>É importante ressaltar que a execução de atividades de trabalho no espaço familiar tem acarretado transferência de riscos / fatores de riscos ocupacionais para os fundos de quintais, ou mesmo para dentro das casas, em um processo conhecido como domiciliação do risco.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ígia Silva\Meus documentos\FERNANDA\fefe pen drive 250909\Pen drive Fe\PenDrive\Imagens para palestra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86676" cy="48820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714480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</a:rPr>
              <a:t>Fator Pessoal de Insegurança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[Figura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6038"/>
            <a:ext cx="4443412" cy="681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acasdobraziu2uk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88511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ígia Silva\Meus documentos\FERNANDA\fefe pen drive 250909\Pen drive Fe\PenDrive\Imagens para palestra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643734" cy="48505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ígia Silva\Meus documentos\FERNANDA\fefe pen drive 250909\Pen drive Fe\PenDrive\Imagens para palestra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604" y="428604"/>
            <a:ext cx="4554173" cy="6072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ígia Silva\Meus documentos\FERNANDA\fefe pen drive 250909\Pen drive Fe\PenDrive\Imagens para palestra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429552" cy="4919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ígia Silva\Meus documentos\FERNANDA\fefe pen drive 250909\Pen drive Fe\PenDrive\Imagens para palestra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358114" cy="5518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042988" y="1916113"/>
            <a:ext cx="70675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O QUE             É SEGURANÇA </a:t>
            </a:r>
          </a:p>
          <a:p>
            <a:pPr algn="ctr"/>
            <a:r>
              <a:rPr lang="pt-BR" sz="3600" kern="10" dirty="0">
                <a:ln w="9525">
                  <a:solidFill>
                    <a:srgbClr val="C88500"/>
                  </a:solidFill>
                  <a:round/>
                  <a:headEnd/>
                  <a:tailEnd/>
                </a:ln>
                <a:solidFill>
                  <a:srgbClr val="4C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DO TRABALHO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871788" y="1758950"/>
            <a:ext cx="1368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NÃO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714625" y="3154363"/>
            <a:ext cx="1655763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ígia Silva\Meus documentos\FERNANDA\fefe pen drive 250909\Pen drive Fe\PenDrive\Imagens para palestra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929618" cy="4884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ígia Silva\Meus documentos\FERNANDA\fefe pen drive 250909\Pen drive Fe\PenDrive\Imagens para palestra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858180" cy="5902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ígia Silva\Meus documentos\FERNANDA\fefe pen drive 250909\Pen drive Fe\PenDrive\Imagens para palestra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69"/>
            <a:ext cx="7358114" cy="5579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ígia Silva\Meus documentos\FERNANDA\fefe pen drive 250909\Pen drive Fe\PenDrive\Imagens para palestra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429552" cy="4919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0063" y="2000240"/>
            <a:ext cx="8153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PREVENIR?</a:t>
            </a:r>
          </a:p>
          <a:p>
            <a:pPr algn="ctr">
              <a:spcBef>
                <a:spcPct val="50000"/>
              </a:spcBef>
              <a:defRPr/>
            </a:pPr>
            <a:endParaRPr lang="pt-BR" sz="2800" b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CONHECENDO....</a:t>
            </a:r>
            <a:endParaRPr lang="pt-BR" sz="2800" b="1" u="sng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pt-BR" sz="2800" b="1" u="sng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78579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714348" y="1643050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-2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Pesquisa realizada em Marcenarias de Brasília detectou-se que 82% dos trabalhadores se sentiam incomodados com o uso de </a:t>
            </a:r>
            <a:r>
              <a:rPr lang="pt-BR" sz="2800" dirty="0" err="1" smtClean="0">
                <a:solidFill>
                  <a:schemeClr val="bg1"/>
                </a:solidFill>
              </a:rPr>
              <a:t>EPI´</a:t>
            </a:r>
            <a:r>
              <a:rPr lang="pt-BR" sz="2800" dirty="0" smtClean="0">
                <a:solidFill>
                  <a:schemeClr val="bg1"/>
                </a:solidFill>
              </a:rPr>
              <a:t>s. Dentre esses </a:t>
            </a:r>
            <a:r>
              <a:rPr lang="pt-BR" sz="2800" dirty="0" err="1" smtClean="0">
                <a:solidFill>
                  <a:schemeClr val="bg1"/>
                </a:solidFill>
              </a:rPr>
              <a:t>EPI´</a:t>
            </a:r>
            <a:r>
              <a:rPr lang="pt-BR" sz="2800" dirty="0" smtClean="0">
                <a:solidFill>
                  <a:schemeClr val="bg1"/>
                </a:solidFill>
              </a:rPr>
              <a:t>s encontravam-se: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1000100" y="2057400"/>
          <a:ext cx="7000924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4282" y="214290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Mesma pesquisa diz que o índice de acidentes foi de 33% sendo que: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714348" y="1643050"/>
          <a:ext cx="79296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Partes do corpo mais atingidas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785786" y="1500174"/>
          <a:ext cx="771530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Motivos que levaram ao Acidente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6564" t="32121" r="51684" b="22851"/>
          <a:stretch>
            <a:fillRect/>
          </a:stretch>
        </p:blipFill>
        <p:spPr bwMode="auto">
          <a:xfrm>
            <a:off x="1500166" y="785794"/>
            <a:ext cx="5715040" cy="4556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0,,14264809-EX,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2355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1595021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Manter limpo e livre de obstáculos o local de trabalho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Para evitar que partículas desprendidas durante a operação atinjam o  operador é obrigatório o uso de óculos de segurança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Não deixe ferramentas ou outros objetos sobre a mesa da plaina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A peça a ser plainada e a ferramenta deve ser presa correta e firmemente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Evitar a presença de terceiros ao lado da máquina quando em operação, salvo quando a operação exigir, mas que estejam utilizando óculos de segurança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Jamais operar a máquina com vestimentas muito folgadas, luvas, cabelos longos e colares, pulseiras, anéis, enfim, qualquer objeto que possa colocar-se em condições inseguras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Desligue a máquina para fazer ajustes, limpeza e ao primeiro sinal de anormalidade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Não fazer reparos para os quais não esteja habilitado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Usar luvas ao utilizar peças com arestas cortantes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Para a limpeza da máquina, utilizar escova, fazendo sempre com o equipamento parado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Ao verificar o ajuste da peça que está sendo usinada, cuidar para não bater com a mão na ferramenta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O equipamento deve ser solidamente posicionado e fixado, para evitar trepidações e deslocamento</a:t>
            </a:r>
          </a:p>
          <a:p>
            <a:pPr marL="342900" lvl="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pt-BR" sz="1600" dirty="0" smtClean="0"/>
              <a:t>Desligar a chave geral da máquina imediatamente quando houver parada elétrica</a:t>
            </a:r>
          </a:p>
          <a:p>
            <a:pPr marL="342900" indent="-342900">
              <a:buClr>
                <a:srgbClr val="FF0000"/>
              </a:buClr>
              <a:buSzPct val="110000"/>
              <a:buFont typeface="+mj-lt"/>
              <a:buAutoNum type="arabicPeriod"/>
            </a:pPr>
            <a:endParaRPr lang="pt-BR" sz="1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Plainas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Tupia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4348" y="207167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tupias oferecem os seguintes tipos de risco:</a:t>
            </a:r>
          </a:p>
          <a:p>
            <a:r>
              <a:rPr lang="pt-BR" dirty="0" smtClean="0"/>
              <a:t>a) Ruptura ou projeção da ferramenta de corte;</a:t>
            </a:r>
          </a:p>
          <a:p>
            <a:r>
              <a:rPr lang="pt-BR" dirty="0" smtClean="0"/>
              <a:t>b) Contato com a ferramenta;</a:t>
            </a:r>
          </a:p>
          <a:p>
            <a:r>
              <a:rPr lang="pt-BR" dirty="0" smtClean="0"/>
              <a:t>c) Retrocesso imprevisto da peça.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98" y="3910023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1142976" y="5500702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3 – A superfície da ferramenta limita a projeção de corte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en-US" dirty="0" err="1" smtClean="0"/>
              <a:t>Reino</a:t>
            </a:r>
            <a:r>
              <a:rPr lang="en-US" dirty="0" smtClean="0"/>
              <a:t> </a:t>
            </a:r>
            <a:r>
              <a:rPr lang="en-US" dirty="0" err="1" smtClean="0"/>
              <a:t>Unido</a:t>
            </a:r>
            <a:r>
              <a:rPr lang="en-US" dirty="0" smtClean="0"/>
              <a:t> – Health and Safety Executive (2002)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019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71472" y="314324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Uso de um limitador para obter uma limitação da projeção de corte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en-US" dirty="0" err="1" smtClean="0"/>
              <a:t>Reino</a:t>
            </a:r>
            <a:r>
              <a:rPr lang="en-US" dirty="0" smtClean="0"/>
              <a:t> </a:t>
            </a:r>
            <a:r>
              <a:rPr lang="en-US" dirty="0" err="1" smtClean="0"/>
              <a:t>Unido</a:t>
            </a:r>
            <a:r>
              <a:rPr lang="en-US" dirty="0" smtClean="0"/>
              <a:t> – Health and Safety Executive (2002)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Ruptura </a:t>
            </a:r>
            <a:r>
              <a:rPr lang="pt-BR" sz="2800" dirty="0" smtClean="0">
                <a:solidFill>
                  <a:schemeClr val="bg1"/>
                </a:solidFill>
              </a:rPr>
              <a:t>ou projeção da ferramenta de corte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Sistemas de proteção:</a:t>
            </a:r>
          </a:p>
          <a:p>
            <a:r>
              <a:rPr lang="pt-BR" dirty="0" smtClean="0"/>
              <a:t>A proteção dos riscos próprios da tupia apresenta soluções variáveis segundo o</a:t>
            </a:r>
          </a:p>
          <a:p>
            <a:r>
              <a:rPr lang="pt-BR" dirty="0" smtClean="0"/>
              <a:t>método de trabalho utilizado, inexistindo uma proteção única adequada. Deve-se</a:t>
            </a:r>
          </a:p>
          <a:p>
            <a:r>
              <a:rPr lang="pt-BR" dirty="0" smtClean="0"/>
              <a:t>proteger as operações que são realizadas. É possível obter uma proteção aceitável para a</a:t>
            </a:r>
          </a:p>
          <a:p>
            <a:r>
              <a:rPr lang="pt-BR" dirty="0" smtClean="0"/>
              <a:t>maioria dos trabalhos adotando-se um sistema ou combinação de sistemas adequados de</a:t>
            </a:r>
          </a:p>
          <a:p>
            <a:r>
              <a:rPr lang="pt-BR" dirty="0" smtClean="0"/>
              <a:t>proteção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Normas gerais de trabalho:</a:t>
            </a:r>
          </a:p>
          <a:p>
            <a:r>
              <a:rPr lang="pt-BR" dirty="0" smtClean="0"/>
              <a:t>- as operações devem ser realizadas com a ferramenta de corte coberta pela peça a ser</a:t>
            </a:r>
          </a:p>
          <a:p>
            <a:r>
              <a:rPr lang="pt-BR" dirty="0" smtClean="0"/>
              <a:t>trabalhada (ferramenta não vista);</a:t>
            </a:r>
          </a:p>
          <a:p>
            <a:pPr>
              <a:buFontTx/>
              <a:buChar char="-"/>
            </a:pPr>
            <a:r>
              <a:rPr lang="pt-BR" dirty="0" smtClean="0"/>
              <a:t>a </a:t>
            </a:r>
            <a:r>
              <a:rPr lang="pt-BR" dirty="0" smtClean="0"/>
              <a:t>alimentação deve ser no sentido contrário ao giro da ferramenta de corte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r>
              <a:rPr lang="pt-BR" dirty="0" smtClean="0"/>
              <a:t>Figura 4 – Sentido da alimentação da peça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</a:t>
            </a:r>
            <a:r>
              <a:rPr lang="pt-BR" dirty="0" smtClean="0"/>
              <a:t>)</a:t>
            </a:r>
            <a:endParaRPr lang="pt-BR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24955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7167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dirty="0" smtClean="0"/>
              <a:t>adicionar uma contra-placa de madeira dura (cerca falsa) às réguas guias que</a:t>
            </a:r>
          </a:p>
          <a:p>
            <a:r>
              <a:rPr lang="pt-BR" dirty="0" smtClean="0"/>
              <a:t>diminua o espaço entre as guias, deixando exposta apenas a parte da ferramenta a</a:t>
            </a:r>
          </a:p>
          <a:p>
            <a:r>
              <a:rPr lang="pt-BR" dirty="0" smtClean="0"/>
              <a:t>ser utilizada, garantindo uma continuidade na alimentação da peça. Pode ser</a:t>
            </a:r>
          </a:p>
          <a:p>
            <a:r>
              <a:rPr lang="pt-BR" dirty="0" smtClean="0"/>
              <a:t>necessário adicionar contra-placas diversas compatíveis com os variados trabalhos a</a:t>
            </a:r>
          </a:p>
          <a:p>
            <a:r>
              <a:rPr lang="pt-BR" dirty="0" smtClean="0"/>
              <a:t>serem realizados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Figura 5 – Contra-placa de madeira (cerca falsa) e sistema de aspiração cobrindo a porção posterior da</a:t>
            </a:r>
          </a:p>
          <a:p>
            <a:r>
              <a:rPr lang="pt-BR" dirty="0" smtClean="0"/>
              <a:t>fresa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643050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instalar cobertura na parte posterior da ferramenta de corte; podendo-se acoplar na</a:t>
            </a:r>
          </a:p>
          <a:p>
            <a:r>
              <a:rPr lang="pt-BR" dirty="0" smtClean="0"/>
              <a:t>mesma um sistema de aspiração localizada.</a:t>
            </a:r>
          </a:p>
          <a:p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2566988"/>
            <a:ext cx="3695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00034" y="457200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6 – Desenho esquemático da tupia com proteção para parte posterior da fresa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1857364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Sistema de prevenção contra contatos com a ferramenta de corte para</a:t>
            </a:r>
          </a:p>
          <a:p>
            <a:r>
              <a:rPr lang="pt-BR" dirty="0" smtClean="0"/>
              <a:t>trabalho com guias:</a:t>
            </a:r>
          </a:p>
          <a:p>
            <a:r>
              <a:rPr lang="pt-BR" dirty="0" smtClean="0"/>
              <a:t>De um modo geral devem cumprir dois requisitos:</a:t>
            </a:r>
          </a:p>
          <a:p>
            <a:r>
              <a:rPr lang="pt-BR" dirty="0" smtClean="0"/>
              <a:t>- fixar solidamente a peça trabalhada à mesa de corte;</a:t>
            </a:r>
          </a:p>
          <a:p>
            <a:r>
              <a:rPr lang="pt-BR" dirty="0" smtClean="0"/>
              <a:t>- cobrir a ferramenta de corte.</a:t>
            </a:r>
          </a:p>
          <a:p>
            <a:r>
              <a:rPr lang="pt-BR" dirty="0" smtClean="0"/>
              <a:t>a. Carro de alimentação manual ou automático: para o trabalho com peças corridas (ao</a:t>
            </a:r>
          </a:p>
          <a:p>
            <a:r>
              <a:rPr lang="pt-BR" dirty="0" smtClean="0"/>
              <a:t>longo de toda a peça)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71942"/>
            <a:ext cx="3724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14282" y="614364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 7 – Carro de alimentação automática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57158" y="342900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Figuras 8 e 9– Carro de alimentação automática operando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380"/>
            <a:ext cx="2447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642910" y="593467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10 – Carro de alimentação manual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282" y="171448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Sistemas </a:t>
            </a:r>
            <a:r>
              <a:rPr lang="pt-BR" dirty="0" err="1" smtClean="0"/>
              <a:t>protetor-pressor</a:t>
            </a:r>
            <a:r>
              <a:rPr lang="pt-BR" dirty="0" smtClean="0"/>
              <a:t>: com guias, com telas transparentes, com lâminas</a:t>
            </a:r>
          </a:p>
          <a:p>
            <a:r>
              <a:rPr lang="pt-BR" dirty="0" smtClean="0"/>
              <a:t>metálicas, com pentes. A peça fica presa por duas faces (mesa de deslizamento e </a:t>
            </a:r>
            <a:r>
              <a:rPr lang="pt-BR" dirty="0" err="1" smtClean="0"/>
              <a:t>pressor</a:t>
            </a:r>
            <a:endParaRPr lang="pt-BR" dirty="0" smtClean="0"/>
          </a:p>
          <a:p>
            <a:r>
              <a:rPr lang="pt-BR" dirty="0" smtClean="0"/>
              <a:t>vertical) e pelos dois cantos (guia de apoio lateral e </a:t>
            </a:r>
            <a:r>
              <a:rPr lang="pt-BR" dirty="0" err="1" smtClean="0"/>
              <a:t>pressor</a:t>
            </a:r>
            <a:r>
              <a:rPr lang="pt-BR" dirty="0" smtClean="0"/>
              <a:t> horizontal).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2528888"/>
            <a:ext cx="373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00034" y="407194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11 – Sistema </a:t>
            </a:r>
            <a:r>
              <a:rPr lang="pt-BR" dirty="0" err="1" smtClean="0"/>
              <a:t>protetor-pressor</a:t>
            </a:r>
            <a:r>
              <a:rPr lang="pt-BR" dirty="0" smtClean="0"/>
              <a:t> com guias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886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85720" y="342900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12 – Sistema </a:t>
            </a:r>
            <a:r>
              <a:rPr lang="pt-BR" dirty="0" err="1" smtClean="0"/>
              <a:t>protetor-pressor</a:t>
            </a:r>
            <a:r>
              <a:rPr lang="pt-BR" dirty="0" smtClean="0"/>
              <a:t> com tela transparente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4267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571472" y="592933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13 – Sistema </a:t>
            </a:r>
            <a:r>
              <a:rPr lang="pt-BR" dirty="0" err="1" smtClean="0"/>
              <a:t>protetor-pressor</a:t>
            </a:r>
            <a:r>
              <a:rPr lang="pt-BR" dirty="0" smtClean="0"/>
              <a:t> com lâminas metálicas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1926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80645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914272" cy="45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14 – Sistema </a:t>
            </a:r>
            <a:r>
              <a:rPr lang="pt-BR" dirty="0" err="1" smtClean="0"/>
              <a:t>protetor-pressor</a:t>
            </a:r>
            <a:r>
              <a:rPr lang="pt-BR" dirty="0" smtClean="0"/>
              <a:t> com pentes</a:t>
            </a:r>
          </a:p>
          <a:p>
            <a:r>
              <a:rPr lang="pt-BR" dirty="0" smtClean="0"/>
              <a:t>Fonte: Espanha – Instituto Nacional de </a:t>
            </a:r>
            <a:r>
              <a:rPr lang="pt-BR" dirty="0" err="1" smtClean="0"/>
              <a:t>Seguridad</a:t>
            </a:r>
            <a:r>
              <a:rPr lang="pt-BR" dirty="0" smtClean="0"/>
              <a:t> e Higiene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dirty="0" err="1" smtClean="0"/>
              <a:t>Trabajo</a:t>
            </a:r>
            <a:r>
              <a:rPr lang="pt-BR" dirty="0" smtClean="0"/>
              <a:t> (1983)</a:t>
            </a:r>
            <a:endParaRPr lang="pt-B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038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0" y="307181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15 – Sistema </a:t>
            </a:r>
            <a:r>
              <a:rPr lang="pt-BR" dirty="0" err="1" smtClean="0"/>
              <a:t>protetor-pressor</a:t>
            </a:r>
            <a:r>
              <a:rPr lang="pt-BR" dirty="0" smtClean="0"/>
              <a:t> com pentes</a:t>
            </a:r>
          </a:p>
          <a:p>
            <a:r>
              <a:rPr lang="pt-BR" dirty="0" smtClean="0"/>
              <a:t>Fonte: Organização Internacional do Trabalho (2001)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852" y="1857364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Protetores tipo túnel: consiste em colocar paralelamente às réguas guias uma segunda</a:t>
            </a:r>
          </a:p>
          <a:p>
            <a:r>
              <a:rPr lang="pt-BR" dirty="0" smtClean="0"/>
              <a:t>régua guia situada a uma distância daquelas em função da grossura da peça de madeira a</a:t>
            </a:r>
          </a:p>
          <a:p>
            <a:r>
              <a:rPr lang="pt-BR" dirty="0" smtClean="0"/>
              <a:t>ser trabalhada.</a:t>
            </a:r>
            <a:endParaRPr lang="pt-B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400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143108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16 – Sistema protetor tipo túnel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40545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Contato com a Ferramenta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250" y="1571612"/>
            <a:ext cx="8929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Protetor de cobertura frontal: constituída de plástico duro, como o metacrilato ou</a:t>
            </a:r>
          </a:p>
          <a:p>
            <a:r>
              <a:rPr lang="pt-BR" dirty="0" smtClean="0"/>
              <a:t>policarbonato, que se monta horizontalmente sobre o eixo e ferramenta de corte e que</a:t>
            </a:r>
          </a:p>
          <a:p>
            <a:r>
              <a:rPr lang="pt-BR" dirty="0" smtClean="0"/>
              <a:t>permite a visão da peça em seu contato com a ferramenta, impedindo o acesso a zona de</a:t>
            </a:r>
          </a:p>
          <a:p>
            <a:r>
              <a:rPr lang="pt-BR" dirty="0" smtClean="0"/>
              <a:t>corte. Esta barreira protetora deve ser regulável em altura e permitir ser levantada de</a:t>
            </a:r>
          </a:p>
          <a:p>
            <a:r>
              <a:rPr lang="pt-BR" dirty="0" smtClean="0"/>
              <a:t>acordo com a espessura da peça a ser trabalhada e as dimensões da fresa.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24955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071670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17 – Protetor de cobertura frontal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Labor (1988)</a:t>
            </a:r>
            <a:endParaRPr lang="pt-B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28860" y="1643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Protetores tipo jaula: pode ser utilizada tanto para peças retas quanto curvas; pode-se</a:t>
            </a:r>
          </a:p>
          <a:p>
            <a:r>
              <a:rPr lang="pt-BR" dirty="0" smtClean="0"/>
              <a:t>utilizar visor transparente com plástico duro na porção anterior;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143248"/>
            <a:ext cx="2162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214546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18 – Protetor tipo jaula adaptado para o trabalho com peças retilíneas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32289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14546" y="40719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19 – Protetor tipo jaula adaptado para o trabalho com peças retilíneas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3409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85984" y="38576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Protetor tipo jaula adaptado para o trabalho com peças com peças curvas com anel de apoio,</a:t>
            </a:r>
          </a:p>
          <a:p>
            <a:r>
              <a:rPr lang="pt-BR" dirty="0" smtClean="0"/>
              <a:t>para trabalho em toda extensão da peça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588" y="2471738"/>
            <a:ext cx="2028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14546" y="4286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21 – Protetor tipo jaula adaptado para o trabalho com peças curvas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4546" y="1428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Protetores para operações a cega (a operação é realizada entre dois pontos</a:t>
            </a:r>
          </a:p>
          <a:p>
            <a:r>
              <a:rPr lang="pt-BR" dirty="0" smtClean="0"/>
              <a:t>intermediários da peça, sem atingir as suas extremidades): a proteção mais adequada é a</a:t>
            </a:r>
          </a:p>
          <a:p>
            <a:r>
              <a:rPr lang="pt-BR" dirty="0" smtClean="0"/>
              <a:t>utilização de associação de topes de início e final de ataque (encaixando na parte</a:t>
            </a:r>
          </a:p>
          <a:p>
            <a:r>
              <a:rPr lang="pt-BR" dirty="0" smtClean="0"/>
              <a:t>anterior e posterior da peça que se mecaniza) e tela de cobertura frontal.</a:t>
            </a: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00504"/>
            <a:ext cx="3429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500166" y="5934670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Figura 22 – Protetor para operações a cegas com peças curtas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23 – Protetor para operações a cegas com peças longas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172661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2433638"/>
            <a:ext cx="3619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285984" y="4500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Figura 23 – Protetor tipo túnel para operações a cegas</a:t>
            </a:r>
          </a:p>
          <a:p>
            <a:r>
              <a:rPr lang="en-US" dirty="0" err="1" smtClean="0"/>
              <a:t>Fonte</a:t>
            </a:r>
            <a:r>
              <a:rPr lang="en-US" dirty="0" smtClean="0"/>
              <a:t>: Nova </a:t>
            </a:r>
            <a:r>
              <a:rPr lang="en-US" dirty="0" err="1" smtClean="0"/>
              <a:t>Zelândia</a:t>
            </a:r>
            <a:r>
              <a:rPr lang="en-US" dirty="0" smtClean="0"/>
              <a:t> – Occupational Safety and Health Service of the Department of </a:t>
            </a:r>
            <a:r>
              <a:rPr lang="en-US" dirty="0" err="1" smtClean="0"/>
              <a:t>Labour</a:t>
            </a:r>
            <a:r>
              <a:rPr lang="en-US" dirty="0" smtClean="0"/>
              <a:t> (1988)</a:t>
            </a:r>
            <a:endParaRPr lang="pt-B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1375844415072417892S425x425Q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038600" cy="539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6" name="Picture 5" descr="1375847475072417892S425x425Q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96975"/>
            <a:ext cx="4038600" cy="539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151</TotalTime>
  <Words>1584</Words>
  <Application>Microsoft Office PowerPoint</Application>
  <PresentationFormat>Apresentação na tela (4:3)</PresentationFormat>
  <Paragraphs>196</Paragraphs>
  <Slides>90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90</vt:i4>
      </vt:variant>
    </vt:vector>
  </HeadingPairs>
  <TitlesOfParts>
    <vt:vector size="91" baseType="lpstr">
      <vt:lpstr>Módulo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Lígia</dc:creator>
  <cp:lastModifiedBy>Lígia</cp:lastModifiedBy>
  <cp:revision>38</cp:revision>
  <dcterms:created xsi:type="dcterms:W3CDTF">2009-11-16T21:00:41Z</dcterms:created>
  <dcterms:modified xsi:type="dcterms:W3CDTF">2009-11-18T00:04:06Z</dcterms:modified>
</cp:coreProperties>
</file>